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wav" ContentType="audio/wav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8" r:id="rId4"/>
    <p:sldId id="267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8" r:id="rId14"/>
    <p:sldId id="269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00"/>
    <a:srgbClr val="13BF30"/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Равнобедренный треугольник 6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1219E90F-05C5-45B1-B47D-FB1A60EF9CE7}" type="datetimeFigureOut">
              <a:rPr lang="ru-RU" smtClean="0"/>
              <a:t>13.03.2014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2A4F024F-25BA-434C-AE47-455FE27DAA2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19E90F-05C5-45B1-B47D-FB1A60EF9CE7}" type="datetimeFigureOut">
              <a:rPr lang="ru-RU" smtClean="0"/>
              <a:t>13.03.2014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4F024F-25BA-434C-AE47-455FE27DAA2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19E90F-05C5-45B1-B47D-FB1A60EF9CE7}" type="datetimeFigureOut">
              <a:rPr lang="ru-RU" smtClean="0"/>
              <a:t>13.03.2014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4F024F-25BA-434C-AE47-455FE27DAA2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fld id="{1219E90F-05C5-45B1-B47D-FB1A60EF9CE7}" type="datetimeFigureOut">
              <a:rPr lang="ru-RU" smtClean="0"/>
              <a:t>13.03.2014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4F024F-25BA-434C-AE47-455FE27DAA2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ый треугольник 8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Равнобедренный треугольник 7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fld id="{1219E90F-05C5-45B1-B47D-FB1A60EF9CE7}" type="datetimeFigureOut">
              <a:rPr lang="ru-RU" smtClean="0"/>
              <a:t>13.03.2014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2A4F024F-25BA-434C-AE47-455FE27DAA2D}" type="slidenum">
              <a:rPr lang="ru-RU" smtClean="0"/>
              <a:t>‹#›</a:t>
            </a:fld>
            <a:endParaRPr lang="ru-RU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1219E90F-05C5-45B1-B47D-FB1A60EF9CE7}" type="datetimeFigureOut">
              <a:rPr lang="ru-RU" smtClean="0"/>
              <a:t>13.03.2014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2A4F024F-25BA-434C-AE47-455FE27DAA2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fld id="{1219E90F-05C5-45B1-B47D-FB1A60EF9CE7}" type="datetimeFigureOut">
              <a:rPr lang="ru-RU" smtClean="0"/>
              <a:t>13.03.2014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2A4F024F-25BA-434C-AE47-455FE27DAA2D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19E90F-05C5-45B1-B47D-FB1A60EF9CE7}" type="datetimeFigureOut">
              <a:rPr lang="ru-RU" smtClean="0"/>
              <a:t>13.03.2014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4F024F-25BA-434C-AE47-455FE27DAA2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1219E90F-05C5-45B1-B47D-FB1A60EF9CE7}" type="datetimeFigureOut">
              <a:rPr lang="ru-RU" smtClean="0"/>
              <a:t>13.03.2014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2A4F024F-25BA-434C-AE47-455FE27DAA2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fld id="{1219E90F-05C5-45B1-B47D-FB1A60EF9CE7}" type="datetimeFigureOut">
              <a:rPr lang="ru-RU" smtClean="0"/>
              <a:t>13.03.2014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2A4F024F-25BA-434C-AE47-455FE27DAA2D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fld id="{1219E90F-05C5-45B1-B47D-FB1A60EF9CE7}" type="datetimeFigureOut">
              <a:rPr lang="ru-RU" smtClean="0"/>
              <a:t>13.03.2014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2A4F024F-25BA-434C-AE47-455FE27DAA2D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3399"/>
            </a:gs>
            <a:gs pos="25000">
              <a:srgbClr val="FF6633"/>
            </a:gs>
            <a:gs pos="50000">
              <a:srgbClr val="FFFF00"/>
            </a:gs>
            <a:gs pos="75000">
              <a:srgbClr val="01A78F"/>
            </a:gs>
            <a:gs pos="100000">
              <a:srgbClr val="3366FF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ый треугольник 10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1219E90F-05C5-45B1-B47D-FB1A60EF9CE7}" type="datetimeFigureOut">
              <a:rPr lang="ru-RU" smtClean="0"/>
              <a:t>13.03.2014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2A4F024F-25BA-434C-AE47-455FE27DAA2D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gif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0.emf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gif"/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jpeg"/><Relationship Id="rId4" Type="http://schemas.openxmlformats.org/officeDocument/2006/relationships/image" Target="../media/image17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22030" y="357166"/>
            <a:ext cx="8229600" cy="3286148"/>
          </a:xfrm>
          <a:solidFill>
            <a:srgbClr val="FFFF00"/>
          </a:solidFill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anchor="ctr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flat">
              <a:bevelT w="38100" h="38100"/>
            </a:sp3d>
          </a:bodyPr>
          <a:lstStyle/>
          <a:p>
            <a:pPr algn="ctr"/>
            <a:r>
              <a:rPr lang="ru-RU" sz="4800" b="1" i="1" dirty="0" smtClean="0">
                <a:solidFill>
                  <a:srgbClr val="FF3300"/>
                </a:solidFill>
                <a:latin typeface="Century Schoolbook" pitchFamily="18" charset="0"/>
              </a:rPr>
              <a:t>Здоровый образ жизни для младших школьников</a:t>
            </a:r>
            <a:endParaRPr lang="ru-RU" sz="4800" b="1" i="1" dirty="0">
              <a:solidFill>
                <a:srgbClr val="FF3300"/>
              </a:solidFill>
              <a:latin typeface="Century Schoolbook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286248" y="4214818"/>
            <a:ext cx="4357718" cy="1714512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endParaRPr lang="ru-RU" dirty="0" smtClean="0">
              <a:solidFill>
                <a:schemeClr val="tx2">
                  <a:lumMod val="50000"/>
                </a:schemeClr>
              </a:solidFill>
            </a:endParaRPr>
          </a:p>
        </p:txBody>
      </p:sp>
    </p:spTree>
  </p:cSld>
  <p:clrMapOvr>
    <a:masterClrMapping/>
  </p:clrMapOvr>
  <p:transition spd="med" advClick="0" advTm="3000">
    <p:dissolve/>
    <p:sndAc>
      <p:stSnd>
        <p:snd r:embed="rId2" name="drumroll.wav"/>
      </p:stSnd>
    </p:sndAc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732746"/>
          </a:xfrm>
        </p:spPr>
        <p:txBody>
          <a:bodyPr>
            <a:normAutofit/>
          </a:bodyPr>
          <a:lstStyle/>
          <a:p>
            <a:pPr algn="ctr"/>
            <a:r>
              <a:rPr lang="ru-RU" sz="6000" b="1" i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Береги зрение!</a:t>
            </a:r>
            <a:endParaRPr lang="ru-RU" sz="6000" b="1" i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3" descr="G:\Анимации\На компьютере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43636" y="3429000"/>
            <a:ext cx="2714644" cy="2357454"/>
          </a:xfrm>
          <a:prstGeom prst="rect">
            <a:avLst/>
          </a:prstGeom>
          <a:noFill/>
        </p:spPr>
      </p:pic>
      <p:pic>
        <p:nvPicPr>
          <p:cNvPr id="6" name="Picture 10" descr="image02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4348" y="2285992"/>
            <a:ext cx="5000660" cy="357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Click="0" advTm="5000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20379882">
            <a:off x="-254690" y="598392"/>
            <a:ext cx="7867691" cy="2447126"/>
          </a:xfrm>
        </p:spPr>
        <p:txBody>
          <a:bodyPr>
            <a:normAutofit/>
          </a:bodyPr>
          <a:lstStyle/>
          <a:p>
            <a:r>
              <a:rPr lang="ru-RU" sz="4400" b="1" i="1" dirty="0" smtClean="0">
                <a:solidFill>
                  <a:srgbClr val="FF0000"/>
                </a:solidFill>
                <a:latin typeface="Arial Rounded MT Bold" pitchFamily="34" charset="0"/>
              </a:rPr>
              <a:t>«Не сутулься!»</a:t>
            </a:r>
            <a:br>
              <a:rPr lang="ru-RU" sz="4400" b="1" i="1" dirty="0" smtClean="0">
                <a:solidFill>
                  <a:srgbClr val="FF0000"/>
                </a:solidFill>
                <a:latin typeface="Arial Rounded MT Bold" pitchFamily="34" charset="0"/>
              </a:rPr>
            </a:br>
            <a:r>
              <a:rPr lang="ru-RU" sz="4400" b="1" i="1" dirty="0" smtClean="0">
                <a:solidFill>
                  <a:srgbClr val="FF0000"/>
                </a:solidFill>
                <a:latin typeface="Arial Rounded MT Bold" pitchFamily="34" charset="0"/>
              </a:rPr>
              <a:t>«Сиди прямо!»</a:t>
            </a:r>
            <a:r>
              <a:rPr lang="ru-RU" sz="4400" dirty="0" smtClean="0">
                <a:solidFill>
                  <a:srgbClr val="0070C0"/>
                </a:solidFill>
              </a:rPr>
              <a:t/>
            </a:r>
            <a:br>
              <a:rPr lang="ru-RU" sz="4400" dirty="0" smtClean="0">
                <a:solidFill>
                  <a:srgbClr val="0070C0"/>
                </a:solidFill>
              </a:rPr>
            </a:b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 rot="1010331">
            <a:off x="4711799" y="1249874"/>
            <a:ext cx="4139412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 smtClean="0">
                <a:solidFill>
                  <a:srgbClr val="7030A0"/>
                </a:solidFill>
                <a:latin typeface="Arial Rounded MT Bold" pitchFamily="34" charset="0"/>
              </a:rPr>
              <a:t>У стройного человека правильно формируется скелет!</a:t>
            </a:r>
            <a:br>
              <a:rPr lang="ru-RU" sz="2400" b="1" i="1" dirty="0" smtClean="0">
                <a:solidFill>
                  <a:srgbClr val="7030A0"/>
                </a:solidFill>
                <a:latin typeface="Arial Rounded MT Bold" pitchFamily="34" charset="0"/>
              </a:rPr>
            </a:br>
            <a:r>
              <a:rPr lang="ru-RU" sz="2400" b="1" i="1" dirty="0" smtClean="0">
                <a:solidFill>
                  <a:srgbClr val="7030A0"/>
                </a:solidFill>
                <a:latin typeface="Arial Rounded MT Bold" pitchFamily="34" charset="0"/>
              </a:rPr>
              <a:t>При правильной осанке легче работать сердцу, легким, желудку, селезенке и другим важным органам.</a:t>
            </a:r>
            <a:endParaRPr lang="ru-RU" sz="2400" b="1" i="1" dirty="0">
              <a:solidFill>
                <a:srgbClr val="7030A0"/>
              </a:solidFill>
              <a:latin typeface="Arial Rounded MT Bold" pitchFamily="34" charset="0"/>
            </a:endParaRPr>
          </a:p>
        </p:txBody>
      </p:sp>
      <p:pic>
        <p:nvPicPr>
          <p:cNvPr id="4" name="Picture 8" descr="4162CFEB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4500570"/>
            <a:ext cx="6429420" cy="2071702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 advTm="5000">
    <p:blinds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00100" y="714356"/>
            <a:ext cx="5143536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b="1" i="1" dirty="0" smtClean="0">
                <a:solidFill>
                  <a:schemeClr val="accent2">
                    <a:lumMod val="75000"/>
                  </a:schemeClr>
                </a:solidFill>
              </a:rPr>
              <a:t>Чисти зубы два раза в день!</a:t>
            </a:r>
            <a:endParaRPr lang="ru-RU" sz="4400" b="1" i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3" name="Picture 9" descr="Чистить много зубы вредно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00100" y="2571744"/>
            <a:ext cx="1500198" cy="1720035"/>
          </a:xfrm>
          <a:prstGeom prst="rect">
            <a:avLst/>
          </a:prstGeom>
          <a:noFill/>
        </p:spPr>
      </p:pic>
      <p:pic>
        <p:nvPicPr>
          <p:cNvPr id="4" name="Picture 10" descr="12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488" y="2571744"/>
            <a:ext cx="1693057" cy="1825845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5429256" y="1785927"/>
            <a:ext cx="3000396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i="1" dirty="0" smtClean="0">
                <a:solidFill>
                  <a:srgbClr val="7030A0"/>
                </a:solidFill>
              </a:rPr>
              <a:t>Обязательно мой фрукты и овощи перед тем как съесть!</a:t>
            </a:r>
            <a:endParaRPr lang="ru-RU" sz="3200" b="1" i="1" dirty="0">
              <a:solidFill>
                <a:srgbClr val="7030A0"/>
              </a:solidFill>
            </a:endParaRPr>
          </a:p>
        </p:txBody>
      </p:sp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71802" y="4786322"/>
            <a:ext cx="2286016" cy="1714512"/>
          </a:xfrm>
          <a:prstGeom prst="rect">
            <a:avLst/>
          </a:prstGeom>
          <a:noFill/>
        </p:spPr>
      </p:pic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857884" y="4786322"/>
            <a:ext cx="2286015" cy="1729987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 advTm="5000">
    <p:wedg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28662" y="428604"/>
            <a:ext cx="7000924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b="1" i="1" dirty="0" smtClean="0">
                <a:solidFill>
                  <a:srgbClr val="002060"/>
                </a:solidFill>
                <a:latin typeface="Century Schoolbook" pitchFamily="18" charset="0"/>
              </a:rPr>
              <a:t>У природы есть закон – счастлив будет только тот, кто здоровье сбережет.        Прочь гони-ка все хворобы!                     Поучись-ка быть  здоровым!</a:t>
            </a:r>
          </a:p>
        </p:txBody>
      </p:sp>
      <p:pic>
        <p:nvPicPr>
          <p:cNvPr id="4098" name="Picture 2" descr="C:\МОЁ\картинко\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57950" y="4214818"/>
            <a:ext cx="2547924" cy="2214578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 advTm="5000">
    <p:blinds dir="vert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МОЁ\картинко\image001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596" y="285728"/>
            <a:ext cx="8358246" cy="6286544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 advTm="5000">
    <p:wheel spokes="8"/>
    <p:sndAc>
      <p:stSnd>
        <p:snd r:embed="rId2" name="applause.wav"/>
      </p:stSnd>
    </p:sndAc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589870"/>
          </a:xfrm>
        </p:spPr>
        <p:txBody>
          <a:bodyPr>
            <a:noAutofit/>
          </a:bodyPr>
          <a:lstStyle/>
          <a:p>
            <a:pPr algn="ctr"/>
            <a:r>
              <a:rPr lang="ru-RU" sz="4800" b="1" i="1" dirty="0" smtClean="0">
                <a:solidFill>
                  <a:srgbClr val="FFFF00"/>
                </a:solidFill>
                <a:latin typeface="Trebuchet MS" pitchFamily="34" charset="0"/>
              </a:rPr>
              <a:t>Главные </a:t>
            </a:r>
            <a:br>
              <a:rPr lang="ru-RU" sz="4800" b="1" i="1" dirty="0" smtClean="0">
                <a:solidFill>
                  <a:srgbClr val="FFFF00"/>
                </a:solidFill>
                <a:latin typeface="Trebuchet MS" pitchFamily="34" charset="0"/>
              </a:rPr>
            </a:br>
            <a:r>
              <a:rPr lang="ru-RU" sz="4800" b="1" i="1" dirty="0" smtClean="0">
                <a:solidFill>
                  <a:srgbClr val="FFFF00"/>
                </a:solidFill>
                <a:latin typeface="Trebuchet MS" pitchFamily="34" charset="0"/>
              </a:rPr>
              <a:t>факторы здоровья</a:t>
            </a:r>
            <a:endParaRPr lang="ru-RU" sz="4800" i="1" dirty="0">
              <a:solidFill>
                <a:srgbClr val="FFFF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2071678"/>
            <a:ext cx="4038600" cy="4176722"/>
          </a:xfrm>
        </p:spPr>
        <p:txBody>
          <a:bodyPr anchor="ctr"/>
          <a:lstStyle/>
          <a:p>
            <a:r>
              <a:rPr lang="ru-RU" sz="3600" b="1" dirty="0" smtClean="0">
                <a:solidFill>
                  <a:srgbClr val="FF0000"/>
                </a:solidFill>
              </a:rPr>
              <a:t>движение;</a:t>
            </a:r>
          </a:p>
          <a:p>
            <a:r>
              <a:rPr lang="ru-RU" sz="3600" b="1" dirty="0" smtClean="0">
                <a:solidFill>
                  <a:srgbClr val="FF0000"/>
                </a:solidFill>
              </a:rPr>
              <a:t>питание;</a:t>
            </a:r>
          </a:p>
          <a:p>
            <a:r>
              <a:rPr lang="ru-RU" sz="3600" b="1" dirty="0" smtClean="0">
                <a:solidFill>
                  <a:srgbClr val="FF0000"/>
                </a:solidFill>
              </a:rPr>
              <a:t>режим;</a:t>
            </a:r>
          </a:p>
          <a:p>
            <a:r>
              <a:rPr lang="ru-RU" sz="3600" b="1" dirty="0" smtClean="0">
                <a:solidFill>
                  <a:srgbClr val="FF0000"/>
                </a:solidFill>
              </a:rPr>
              <a:t>закаливание.</a:t>
            </a:r>
          </a:p>
          <a:p>
            <a:endParaRPr lang="ru-RU" dirty="0"/>
          </a:p>
        </p:txBody>
      </p:sp>
      <p:pic>
        <p:nvPicPr>
          <p:cNvPr id="5" name="Picture 1" descr="G:\Анимации\Дети.gif"/>
          <p:cNvPicPr>
            <a:picLocks noGrp="1" noChangeAspect="1" noChangeArrowheads="1" noCrop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0" y="2285992"/>
            <a:ext cx="4071966" cy="3643338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 advTm="5000">
    <p:wipe dir="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571480"/>
            <a:ext cx="8229600" cy="1428760"/>
          </a:xfrm>
        </p:spPr>
        <p:txBody>
          <a:bodyPr>
            <a:noAutofit/>
          </a:bodyPr>
          <a:lstStyle/>
          <a:p>
            <a:pPr algn="ctr"/>
            <a:r>
              <a:rPr lang="ru-RU" sz="4800" b="1" i="1" dirty="0" smtClean="0"/>
              <a:t>Занимайся физкультурой и спортом!</a:t>
            </a:r>
            <a:endParaRPr lang="ru-RU" sz="4800" b="1" i="1" dirty="0"/>
          </a:p>
        </p:txBody>
      </p:sp>
      <p:pic>
        <p:nvPicPr>
          <p:cNvPr id="3" name="Picture 5" descr="5E2A149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1538" y="2714620"/>
            <a:ext cx="2702793" cy="3857652"/>
          </a:xfrm>
          <a:prstGeom prst="rect">
            <a:avLst/>
          </a:prstGeom>
          <a:noFill/>
        </p:spPr>
      </p:pic>
      <p:pic>
        <p:nvPicPr>
          <p:cNvPr id="5" name="Picture 5" descr="IM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628" y="3214686"/>
            <a:ext cx="3571900" cy="2857520"/>
          </a:xfrm>
          <a:prstGeom prst="rect">
            <a:avLst/>
          </a:prstGeom>
          <a:noFill/>
          <a:ln w="9525">
            <a:solidFill>
              <a:srgbClr val="003300"/>
            </a:solidFill>
            <a:miter lim="800000"/>
            <a:headEnd/>
            <a:tailEnd/>
          </a:ln>
        </p:spPr>
      </p:pic>
    </p:spTree>
  </p:cSld>
  <p:clrMapOvr>
    <a:masterClrMapping/>
  </p:clrMapOvr>
  <p:transition spd="slow" advClick="0" advTm="5000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85786" y="500042"/>
            <a:ext cx="3500462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008000"/>
                </a:solidFill>
                <a:latin typeface="Arial Black" pitchFamily="34" charset="0"/>
              </a:rPr>
              <a:t>Как проснулся, так вставай,</a:t>
            </a:r>
          </a:p>
          <a:p>
            <a:r>
              <a:rPr lang="ru-RU" sz="2800" b="1" dirty="0" smtClean="0">
                <a:solidFill>
                  <a:srgbClr val="008000"/>
                </a:solidFill>
                <a:latin typeface="Arial Black" pitchFamily="34" charset="0"/>
              </a:rPr>
              <a:t>Лени волю не давай,</a:t>
            </a:r>
          </a:p>
          <a:p>
            <a:r>
              <a:rPr lang="ru-RU" sz="2800" b="1" dirty="0" smtClean="0">
                <a:solidFill>
                  <a:srgbClr val="008000"/>
                </a:solidFill>
                <a:latin typeface="Arial Black" pitchFamily="34" charset="0"/>
              </a:rPr>
              <a:t>И зарядку  выполняй.</a:t>
            </a:r>
            <a:endParaRPr lang="ru-RU" sz="2800" b="1" dirty="0">
              <a:solidFill>
                <a:srgbClr val="008000"/>
              </a:solidFill>
              <a:latin typeface="Arial Black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857620" y="3571876"/>
            <a:ext cx="4000528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00FF"/>
                </a:solidFill>
                <a:latin typeface="Arial Black" pitchFamily="34" charset="0"/>
              </a:rPr>
              <a:t>На зарядку солнышко поднимает нас,</a:t>
            </a:r>
          </a:p>
          <a:p>
            <a:pPr algn="ctr"/>
            <a:r>
              <a:rPr lang="ru-RU" sz="2800" b="1" dirty="0" smtClean="0">
                <a:solidFill>
                  <a:srgbClr val="0000FF"/>
                </a:solidFill>
                <a:latin typeface="Arial Black" pitchFamily="34" charset="0"/>
              </a:rPr>
              <a:t>Поднимаем руки мы</a:t>
            </a:r>
          </a:p>
          <a:p>
            <a:pPr algn="ctr"/>
            <a:r>
              <a:rPr lang="ru-RU" sz="2800" b="1" dirty="0" smtClean="0">
                <a:solidFill>
                  <a:srgbClr val="0000FF"/>
                </a:solidFill>
                <a:latin typeface="Arial Black" pitchFamily="34" charset="0"/>
              </a:rPr>
              <a:t>По команде «Раз!»</a:t>
            </a:r>
            <a:endParaRPr lang="ru-RU" sz="2800" b="1" dirty="0">
              <a:solidFill>
                <a:srgbClr val="0000FF"/>
              </a:solidFill>
              <a:latin typeface="Arial Black" pitchFamily="34" charset="0"/>
            </a:endParaRPr>
          </a:p>
        </p:txBody>
      </p:sp>
      <p:pic>
        <p:nvPicPr>
          <p:cNvPr id="4" name="Picture 22" descr="SY00630_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7224" y="3429000"/>
            <a:ext cx="2714644" cy="3024187"/>
          </a:xfrm>
          <a:prstGeom prst="rect">
            <a:avLst/>
          </a:prstGeom>
          <a:noFill/>
        </p:spPr>
      </p:pic>
      <p:pic>
        <p:nvPicPr>
          <p:cNvPr id="5" name="Picture 2" descr="G:\Анимации\Наголове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43570" y="500042"/>
            <a:ext cx="1643074" cy="2786082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 advTm="5000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3719645">
            <a:off x="1869556" y="-453097"/>
            <a:ext cx="1642199" cy="5051015"/>
          </a:xfrm>
        </p:spPr>
        <p:txBody>
          <a:bodyPr>
            <a:noAutofit/>
          </a:bodyPr>
          <a:lstStyle/>
          <a:p>
            <a:r>
              <a:rPr lang="ru-RU" sz="6000" b="1" dirty="0" smtClean="0">
                <a:solidFill>
                  <a:srgbClr val="FF0000"/>
                </a:solidFill>
              </a:rPr>
              <a:t>Движение – это жизнь!</a:t>
            </a:r>
            <a:endParaRPr lang="ru-RU" sz="6000" b="1" dirty="0">
              <a:solidFill>
                <a:srgbClr val="FF000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6215074" y="3857628"/>
            <a:ext cx="1785950" cy="1428760"/>
          </a:xfrm>
        </p:spPr>
        <p:txBody>
          <a:bodyPr>
            <a:normAutofit/>
          </a:bodyPr>
          <a:lstStyle/>
          <a:p>
            <a:endParaRPr lang="ru-RU" dirty="0"/>
          </a:p>
        </p:txBody>
      </p:sp>
      <p:pic>
        <p:nvPicPr>
          <p:cNvPr id="5" name="Picture 7" descr="runne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85852" y="4071942"/>
            <a:ext cx="1357322" cy="1772520"/>
          </a:xfrm>
          <a:prstGeom prst="rect">
            <a:avLst/>
          </a:prstGeom>
          <a:noFill/>
        </p:spPr>
      </p:pic>
      <p:pic>
        <p:nvPicPr>
          <p:cNvPr id="6" name="Picture 6" descr="hurdl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28992" y="4857760"/>
            <a:ext cx="1292228" cy="1643503"/>
          </a:xfrm>
          <a:prstGeom prst="rect">
            <a:avLst/>
          </a:prstGeom>
          <a:noFill/>
        </p:spPr>
      </p:pic>
      <p:pic>
        <p:nvPicPr>
          <p:cNvPr id="7" name="Picture 10" descr="1512270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857884" y="1500174"/>
            <a:ext cx="2687277" cy="4714908"/>
          </a:xfrm>
          <a:prstGeom prst="rect">
            <a:avLst/>
          </a:prstGeom>
          <a:noFill/>
        </p:spPr>
      </p:pic>
      <p:pic>
        <p:nvPicPr>
          <p:cNvPr id="8" name="Picture 5" descr="run0000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571868" y="2857496"/>
            <a:ext cx="1612233" cy="1431917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 advTm="5000"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1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28604"/>
            <a:ext cx="8229600" cy="1428760"/>
          </a:xfrm>
        </p:spPr>
        <p:txBody>
          <a:bodyPr>
            <a:noAutofit/>
          </a:bodyPr>
          <a:lstStyle/>
          <a:p>
            <a:r>
              <a:rPr lang="ru-RU" sz="5400" b="1" i="1" dirty="0" smtClean="0">
                <a:solidFill>
                  <a:schemeClr val="accent6">
                    <a:lumMod val="75000"/>
                  </a:schemeClr>
                </a:solidFill>
              </a:rPr>
              <a:t>Правильное питание – залог здоровья!</a:t>
            </a:r>
            <a:endParaRPr lang="ru-RU" sz="5400" b="1" i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929322" y="2643182"/>
            <a:ext cx="2214578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0066CC"/>
                </a:solidFill>
              </a:rPr>
              <a:t>Для жизни нам нужна энергия, и мы получаем её из еды и питания. </a:t>
            </a:r>
            <a:endParaRPr lang="ru-RU" sz="2800" dirty="0"/>
          </a:p>
        </p:txBody>
      </p:sp>
      <p:pic>
        <p:nvPicPr>
          <p:cNvPr id="1026" name="Picture 2" descr="C:\МОЁ\картинко\piramida-pitaniya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1538" y="2285992"/>
            <a:ext cx="3857652" cy="4286280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 advTm="5000">
    <p:circl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804184"/>
          </a:xfrm>
        </p:spPr>
        <p:txBody>
          <a:bodyPr>
            <a:noAutofit/>
          </a:bodyPr>
          <a:lstStyle/>
          <a:p>
            <a:pPr algn="ctr"/>
            <a:r>
              <a:rPr lang="ru-RU" sz="4400" b="1" i="1" dirty="0" smtClean="0">
                <a:solidFill>
                  <a:srgbClr val="13BF30"/>
                </a:solidFill>
              </a:rPr>
              <a:t>Режим – одно из главных слагаемых здорового образа жизни!</a:t>
            </a:r>
            <a:endParaRPr lang="ru-RU" sz="4400" b="1" i="1" dirty="0">
              <a:solidFill>
                <a:srgbClr val="13BF3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002182" y="2538564"/>
            <a:ext cx="3056732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</a:rPr>
              <a:t>Режим дня</a:t>
            </a:r>
            <a:r>
              <a:rPr lang="ru-RU" sz="2400" b="1" dirty="0" smtClean="0">
                <a:solidFill>
                  <a:srgbClr val="0000FF"/>
                </a:solidFill>
              </a:rPr>
              <a:t> </a:t>
            </a:r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</a:rPr>
              <a:t>– это </a:t>
            </a:r>
            <a:r>
              <a:rPr lang="ru-RU" sz="2400" b="1" i="1" dirty="0" smtClean="0">
                <a:solidFill>
                  <a:schemeClr val="accent2">
                    <a:lumMod val="75000"/>
                  </a:schemeClr>
                </a:solidFill>
              </a:rPr>
              <a:t>правильное</a:t>
            </a:r>
          </a:p>
          <a:p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</a:rPr>
              <a:t> распределение времени,</a:t>
            </a:r>
          </a:p>
          <a:p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</a:rPr>
              <a:t> на основные жизненные </a:t>
            </a:r>
          </a:p>
          <a:p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</a:rPr>
              <a:t> потребности человека.</a:t>
            </a:r>
            <a:endParaRPr lang="ru-RU" sz="24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5" name="Picture 30" descr="фото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4929190" y="2357430"/>
            <a:ext cx="3279801" cy="4143404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</p:pic>
    </p:spTree>
  </p:cSld>
  <p:clrMapOvr>
    <a:masterClrMapping/>
  </p:clrMapOvr>
  <p:transition spd="slow" advClick="0" advTm="5000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28662" y="571481"/>
            <a:ext cx="5929338" cy="3970318"/>
          </a:xfrm>
          <a:prstGeom prst="rect">
            <a:avLst/>
          </a:prstGeom>
        </p:spPr>
        <p:txBody>
          <a:bodyPr wrap="square" numCol="1">
            <a:spAutoFit/>
          </a:bodyPr>
          <a:lstStyle/>
          <a:p>
            <a:r>
              <a:rPr lang="ru-RU" sz="2800" b="1" dirty="0" smtClean="0">
                <a:solidFill>
                  <a:srgbClr val="7030A0"/>
                </a:solidFill>
              </a:rPr>
              <a:t>- приучи себя просыпаться и вставать каждый день в одно и то же время;</a:t>
            </a:r>
          </a:p>
          <a:p>
            <a:r>
              <a:rPr lang="ru-RU" sz="2800" b="1" dirty="0" smtClean="0">
                <a:solidFill>
                  <a:srgbClr val="7030A0"/>
                </a:solidFill>
              </a:rPr>
              <a:t>- выполняй каждый день утреннюю зарядку;</a:t>
            </a:r>
          </a:p>
          <a:p>
            <a:r>
              <a:rPr lang="ru-RU" sz="2800" b="1" dirty="0" smtClean="0">
                <a:solidFill>
                  <a:srgbClr val="7030A0"/>
                </a:solidFill>
              </a:rPr>
              <a:t>- следи за чистотой тела, волос, ногтей и полостью рта;</a:t>
            </a:r>
          </a:p>
          <a:p>
            <a:r>
              <a:rPr lang="ru-RU" sz="2800" b="1" dirty="0" smtClean="0">
                <a:solidFill>
                  <a:srgbClr val="7030A0"/>
                </a:solidFill>
              </a:rPr>
              <a:t>- старайся есть в одно и то же время.</a:t>
            </a:r>
            <a:endParaRPr lang="ru-RU" sz="2800" b="1" dirty="0">
              <a:solidFill>
                <a:srgbClr val="7030A0"/>
              </a:solidFill>
            </a:endParaRPr>
          </a:p>
        </p:txBody>
      </p:sp>
      <p:pic>
        <p:nvPicPr>
          <p:cNvPr id="3" name="Picture 4" descr="G:\Анимации\54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71736" y="4286256"/>
            <a:ext cx="2285984" cy="2000264"/>
          </a:xfrm>
          <a:prstGeom prst="rect">
            <a:avLst/>
          </a:prstGeom>
          <a:noFill/>
        </p:spPr>
      </p:pic>
      <p:pic>
        <p:nvPicPr>
          <p:cNvPr id="4" name="Picture 5" descr="G:\Анимации\IMAGE034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15140" y="4643446"/>
            <a:ext cx="1521964" cy="1500190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 advTm="5000">
    <p:newsflash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00100" y="500042"/>
            <a:ext cx="7500990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i="1" dirty="0" smtClean="0">
                <a:solidFill>
                  <a:schemeClr val="accent6">
                    <a:lumMod val="50000"/>
                  </a:schemeClr>
                </a:solidFill>
                <a:latin typeface="Century Schoolbook" pitchFamily="18" charset="0"/>
              </a:rPr>
              <a:t>Если хочешь быть здоров – закаляйся!</a:t>
            </a:r>
            <a:endParaRPr lang="ru-RU" sz="4400" dirty="0">
              <a:solidFill>
                <a:schemeClr val="accent6">
                  <a:lumMod val="50000"/>
                </a:schemeClr>
              </a:solidFill>
              <a:latin typeface="Century Schoolbook" pitchFamily="18" charset="0"/>
            </a:endParaRPr>
          </a:p>
        </p:txBody>
      </p:sp>
      <p:pic>
        <p:nvPicPr>
          <p:cNvPr id="3" name="Picture 5" descr="IMG_000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2500306"/>
            <a:ext cx="2214578" cy="3448049"/>
          </a:xfrm>
          <a:prstGeom prst="rect">
            <a:avLst/>
          </a:prstGeom>
          <a:noFill/>
          <a:ln w="9525">
            <a:solidFill>
              <a:srgbClr val="33CCCC"/>
            </a:solidFill>
            <a:miter lim="800000"/>
            <a:headEnd/>
            <a:tailEnd/>
          </a:ln>
        </p:spPr>
      </p:pic>
      <p:pic>
        <p:nvPicPr>
          <p:cNvPr id="2051" name="Picture 3" descr="C:\МОЁ\картинко\zakal (1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43306" y="2500306"/>
            <a:ext cx="1857388" cy="1571636"/>
          </a:xfrm>
          <a:prstGeom prst="rect">
            <a:avLst/>
          </a:prstGeom>
          <a:noFill/>
        </p:spPr>
      </p:pic>
      <p:pic>
        <p:nvPicPr>
          <p:cNvPr id="2052" name="Picture 4" descr="C:\МОЁ\картинко\zakalivanie.gif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643306" y="4429132"/>
            <a:ext cx="1905000" cy="1905000"/>
          </a:xfrm>
          <a:prstGeom prst="rect">
            <a:avLst/>
          </a:prstGeom>
          <a:noFill/>
        </p:spPr>
      </p:pic>
      <p:pic>
        <p:nvPicPr>
          <p:cNvPr id="2053" name="Picture 5" descr="C:\МОЁ\картинко\1274202655_2d79c398a05dt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215074" y="2500306"/>
            <a:ext cx="2428892" cy="3286148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 advTm="5000">
    <p:comb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Яркая">
  <a:themeElements>
    <a:clrScheme name="Яркая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Ярк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Яркая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97</TotalTime>
  <Words>209</Words>
  <Application>Microsoft Office PowerPoint</Application>
  <PresentationFormat>Экран (4:3)</PresentationFormat>
  <Paragraphs>33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Яркая</vt:lpstr>
      <vt:lpstr>Здоровый образ жизни для младших школьников</vt:lpstr>
      <vt:lpstr>Главные  факторы здоровья</vt:lpstr>
      <vt:lpstr>Занимайся физкультурой и спортом!</vt:lpstr>
      <vt:lpstr>Презентация PowerPoint</vt:lpstr>
      <vt:lpstr>Движение – это жизнь!</vt:lpstr>
      <vt:lpstr>Правильное питание – залог здоровья!</vt:lpstr>
      <vt:lpstr>Режим – одно из главных слагаемых здорового образа жизни!</vt:lpstr>
      <vt:lpstr>Презентация PowerPoint</vt:lpstr>
      <vt:lpstr>Презентация PowerPoint</vt:lpstr>
      <vt:lpstr>Береги зрение!</vt:lpstr>
      <vt:lpstr>«Не сутулься!» «Сиди прямо!» </vt:lpstr>
      <vt:lpstr>Презентация PowerPoint</vt:lpstr>
      <vt:lpstr>Презентация PowerPoint</vt:lpstr>
      <vt:lpstr>Презентация PowerPoint</vt:lpstr>
    </vt:vector>
  </TitlesOfParts>
  <Company>Your Company Name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Здоровый образ жизни для младших школьников</dc:title>
  <dc:creator>Your User Name</dc:creator>
  <cp:lastModifiedBy>Эльмира</cp:lastModifiedBy>
  <cp:revision>13</cp:revision>
  <dcterms:created xsi:type="dcterms:W3CDTF">2012-03-15T11:11:39Z</dcterms:created>
  <dcterms:modified xsi:type="dcterms:W3CDTF">2014-03-13T14:51:09Z</dcterms:modified>
</cp:coreProperties>
</file>